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65D1-4DAF-466C-98EE-A13EA18D0BD3}" type="datetimeFigureOut">
              <a:rPr lang="es-ES" smtClean="0"/>
              <a:pPr/>
              <a:t>23/03/2010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06-6DF3-48FA-BFBE-B2DD1FA59AD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65D1-4DAF-466C-98EE-A13EA18D0BD3}" type="datetimeFigureOut">
              <a:rPr lang="es-ES" smtClean="0"/>
              <a:pPr/>
              <a:t>23/03/2010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06-6DF3-48FA-BFBE-B2DD1FA59AD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65D1-4DAF-466C-98EE-A13EA18D0BD3}" type="datetimeFigureOut">
              <a:rPr lang="es-ES" smtClean="0"/>
              <a:pPr/>
              <a:t>23/03/2010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06-6DF3-48FA-BFBE-B2DD1FA59AD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65D1-4DAF-466C-98EE-A13EA18D0BD3}" type="datetimeFigureOut">
              <a:rPr lang="es-ES" smtClean="0"/>
              <a:pPr/>
              <a:t>23/03/2010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06-6DF3-48FA-BFBE-B2DD1FA59AD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65D1-4DAF-466C-98EE-A13EA18D0BD3}" type="datetimeFigureOut">
              <a:rPr lang="es-ES" smtClean="0"/>
              <a:pPr/>
              <a:t>23/03/2010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06-6DF3-48FA-BFBE-B2DD1FA59AD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65D1-4DAF-466C-98EE-A13EA18D0BD3}" type="datetimeFigureOut">
              <a:rPr lang="es-ES" smtClean="0"/>
              <a:pPr/>
              <a:t>23/03/2010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06-6DF3-48FA-BFBE-B2DD1FA59AD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65D1-4DAF-466C-98EE-A13EA18D0BD3}" type="datetimeFigureOut">
              <a:rPr lang="es-ES" smtClean="0"/>
              <a:pPr/>
              <a:t>23/03/2010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06-6DF3-48FA-BFBE-B2DD1FA59AD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65D1-4DAF-466C-98EE-A13EA18D0BD3}" type="datetimeFigureOut">
              <a:rPr lang="es-ES" smtClean="0"/>
              <a:pPr/>
              <a:t>23/03/2010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06-6DF3-48FA-BFBE-B2DD1FA59AD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65D1-4DAF-466C-98EE-A13EA18D0BD3}" type="datetimeFigureOut">
              <a:rPr lang="es-ES" smtClean="0"/>
              <a:pPr/>
              <a:t>23/03/2010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06-6DF3-48FA-BFBE-B2DD1FA59AD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65D1-4DAF-466C-98EE-A13EA18D0BD3}" type="datetimeFigureOut">
              <a:rPr lang="es-ES" smtClean="0"/>
              <a:pPr/>
              <a:t>23/03/2010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06-6DF3-48FA-BFBE-B2DD1FA59AD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265D1-4DAF-466C-98EE-A13EA18D0BD3}" type="datetimeFigureOut">
              <a:rPr lang="es-ES" smtClean="0"/>
              <a:pPr/>
              <a:t>23/03/2010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6606-6DF3-48FA-BFBE-B2DD1FA59AD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265D1-4DAF-466C-98EE-A13EA18D0BD3}" type="datetimeFigureOut">
              <a:rPr lang="es-ES" smtClean="0"/>
              <a:pPr/>
              <a:t>23/03/2010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E6606-6DF3-48FA-BFBE-B2DD1FA59AD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285861"/>
            <a:ext cx="7772400" cy="4500594"/>
          </a:xfrm>
        </p:spPr>
        <p:txBody>
          <a:bodyPr>
            <a:normAutofit/>
          </a:bodyPr>
          <a:lstStyle/>
          <a:p>
            <a:r>
              <a:rPr lang="es-ES_tradnl" sz="5400" b="1" i="1" u="sng" cap="small" dirty="0"/>
              <a:t>la actividad lúdico-motriz en la infancia.-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9916"/>
          </a:xfrm>
        </p:spPr>
        <p:txBody>
          <a:bodyPr>
            <a:normAutofit fontScale="90000"/>
          </a:bodyPr>
          <a:lstStyle/>
          <a:p>
            <a:r>
              <a:rPr lang="es-ES_tradnl" sz="2700" dirty="0" smtClean="0"/>
              <a:t/>
            </a:r>
            <a:br>
              <a:rPr lang="es-ES_tradnl" sz="2700" dirty="0" smtClean="0"/>
            </a:br>
            <a:r>
              <a:rPr lang="es-ES_tradnl" sz="2700" dirty="0" smtClean="0"/>
              <a:t>Diversos </a:t>
            </a:r>
            <a:r>
              <a:rPr lang="es-ES_tradnl" sz="2700" dirty="0"/>
              <a:t>autores (en Méndez: 1999) han resaltado uno u otro aspecto de este </a:t>
            </a:r>
            <a:r>
              <a:rPr lang="es-ES_tradnl" sz="2700" dirty="0" smtClean="0"/>
              <a:t>fenómeno </a:t>
            </a:r>
            <a:r>
              <a:rPr lang="es-ES_tradnl" sz="2700" dirty="0"/>
              <a:t>complejo que es el juego, en sus respectivas definiciones</a:t>
            </a:r>
            <a:r>
              <a:rPr lang="es-ES_tradnl" dirty="0"/>
              <a:t>: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3697295"/>
          </a:xfrm>
        </p:spPr>
        <p:txBody>
          <a:bodyPr/>
          <a:lstStyle/>
          <a:p>
            <a:pPr lvl="0"/>
            <a:r>
              <a:rPr lang="es-ES_tradnl" dirty="0" err="1"/>
              <a:t>Jacquin</a:t>
            </a:r>
            <a:r>
              <a:rPr lang="es-ES_tradnl" dirty="0"/>
              <a:t>, G (1958). Actividad espontánea y desinteresada que exige una regla </a:t>
            </a:r>
            <a:r>
              <a:rPr lang="es-ES_tradnl" dirty="0" smtClean="0"/>
              <a:t>libremente </a:t>
            </a:r>
            <a:r>
              <a:rPr lang="es-ES_tradnl" dirty="0"/>
              <a:t>escogida que cumplir o un obstáculo deliberadamente puesto que vencer. </a:t>
            </a:r>
            <a:endParaRPr lang="es-ES" dirty="0"/>
          </a:p>
          <a:p>
            <a:pPr lvl="0"/>
            <a:r>
              <a:rPr lang="es-ES_tradnl" dirty="0"/>
              <a:t>Russel, A (1970). Actividad generadora de placer que no se realiza con una finali­dad exterior a ella, sino por sí misma.</a:t>
            </a:r>
            <a:endParaRPr lang="es-ES" dirty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43602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s-ES_tradnl" dirty="0" err="1"/>
              <a:t>Huizinga</a:t>
            </a:r>
            <a:r>
              <a:rPr lang="es-ES_tradnl" dirty="0"/>
              <a:t>, J (1972). Actividad u ocupación voluntaria que se realiza dentro de </a:t>
            </a:r>
            <a:r>
              <a:rPr lang="es-ES_tradnl" dirty="0" smtClean="0"/>
              <a:t>ciertos </a:t>
            </a:r>
            <a:r>
              <a:rPr lang="es-ES_tradnl" dirty="0"/>
              <a:t>límites establecidos de espacio y tiempo, atendiendo a reglas libremente </a:t>
            </a:r>
            <a:r>
              <a:rPr lang="es-ES_tradnl" dirty="0" smtClean="0"/>
              <a:t>aceptadas</a:t>
            </a:r>
            <a:r>
              <a:rPr lang="es-ES_tradnl" dirty="0"/>
              <a:t>, pero incondicionalmente seguidas, que tiene un objetivo en sí mismo y se acompaña de un sentimiento de tensión y alegría.</a:t>
            </a:r>
            <a:endParaRPr lang="es-ES" dirty="0"/>
          </a:p>
          <a:p>
            <a:pPr>
              <a:buNone/>
            </a:pPr>
            <a:r>
              <a:rPr lang="es-ES" dirty="0"/>
              <a:t> </a:t>
            </a:r>
          </a:p>
          <a:p>
            <a:pPr lvl="0"/>
            <a:r>
              <a:rPr lang="es-ES_tradnl" dirty="0"/>
              <a:t>Spencer, H (1983). E! juego es una inversión artificial de la energía. </a:t>
            </a:r>
            <a:endParaRPr lang="es-ES_tradnl" dirty="0" smtClean="0"/>
          </a:p>
          <a:p>
            <a:pPr lvl="0"/>
            <a:endParaRPr lang="es-ES_tradnl" dirty="0"/>
          </a:p>
          <a:p>
            <a:pPr lvl="0"/>
            <a:r>
              <a:rPr lang="es-ES_tradnl" dirty="0" err="1" smtClean="0"/>
              <a:t>Elkonin</a:t>
            </a:r>
            <a:r>
              <a:rPr lang="es-ES_tradnl" dirty="0"/>
              <a:t>, D.B (1985). Variedad de práctica social consistente en reproducir en </a:t>
            </a:r>
            <a:r>
              <a:rPr lang="es-ES_tradnl" dirty="0" smtClean="0"/>
              <a:t>acción</a:t>
            </a:r>
            <a:r>
              <a:rPr lang="es-ES_tradnl" dirty="0"/>
              <a:t>, en parte o en su totalidad, cualquier fenómeno de la vida al margen de su propósito práctico real.</a:t>
            </a:r>
            <a:endParaRPr lang="es-ES" dirty="0"/>
          </a:p>
          <a:p>
            <a:pPr>
              <a:buNone/>
            </a:pPr>
            <a:r>
              <a:rPr lang="es-ES" dirty="0"/>
              <a:t> </a:t>
            </a:r>
          </a:p>
          <a:p>
            <a:pPr lvl="0"/>
            <a:r>
              <a:rPr lang="es-ES_tradnl" dirty="0"/>
              <a:t>Navarro, </a:t>
            </a:r>
            <a:r>
              <a:rPr lang="es-ES" dirty="0"/>
              <a:t>V </a:t>
            </a:r>
            <a:r>
              <a:rPr lang="es-ES_tradnl" dirty="0"/>
              <a:t>(1993). Actividad recreativa natural de incertidumbre sometida a un </a:t>
            </a:r>
            <a:r>
              <a:rPr lang="es-ES_tradnl" dirty="0" smtClean="0"/>
              <a:t>contexto </a:t>
            </a:r>
            <a:r>
              <a:rPr lang="es-ES_tradnl" dirty="0"/>
              <a:t>sociocultural.</a:t>
            </a:r>
            <a:endParaRPr lang="es-ES" dirty="0"/>
          </a:p>
          <a:p>
            <a:pPr>
              <a:buNone/>
            </a:pPr>
            <a:r>
              <a:rPr lang="es-ES" dirty="0"/>
              <a:t> </a:t>
            </a:r>
          </a:p>
          <a:p>
            <a:pPr lvl="0"/>
            <a:r>
              <a:rPr lang="es-ES_tradnl" dirty="0"/>
              <a:t>Moreno, Mata y Gómez (1993). Actividad competitiva en la que interviene la </a:t>
            </a:r>
            <a:r>
              <a:rPr lang="es-ES_tradnl" dirty="0" smtClean="0"/>
              <a:t>destreza</a:t>
            </a:r>
            <a:r>
              <a:rPr lang="es-ES_tradnl" dirty="0"/>
              <a:t>, la estrategia y la suerte, o cualquier combinación de esos elementos y que suele desarrollarse en condiciones ambientales de ocio.</a:t>
            </a:r>
            <a:endParaRPr lang="es-ES" dirty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43602"/>
          </a:xfrm>
        </p:spPr>
        <p:txBody>
          <a:bodyPr/>
          <a:lstStyle/>
          <a:p>
            <a:pPr algn="ctr"/>
            <a:r>
              <a:rPr lang="es-ES_tradnl" sz="4000" dirty="0"/>
              <a:t>Como dice Méndez, </a:t>
            </a:r>
            <a:r>
              <a:rPr lang="es-ES_tradnl" sz="4000" i="1" dirty="0"/>
              <a:t>"...el término juego ha sido definido por multitud de autores desde áreas y perspectivas muy diversas (psicología, sociología, biología...), lo que le ha otorgado un carácter excesivamente polisémico y ha dificultado su estudio desde una percepción integral...".</a:t>
            </a:r>
            <a:endParaRPr lang="es-ES" sz="4000" dirty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Pichón Riviere y </a:t>
            </a:r>
            <a:r>
              <a:rPr lang="es-ES_tradnl" dirty="0" err="1"/>
              <a:t>Ouiroga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s-ES_tradnl" dirty="0"/>
              <a:t>"... </a:t>
            </a:r>
            <a:r>
              <a:rPr lang="es-ES_tradnl" i="1" dirty="0"/>
              <a:t>El juego no sólo tiene una motivación que busca el placer por la descarga, sino que es un verdadero campo de aprendizaje, un ajuste del sistema de co­municación, un entrenamiento para el cambio, y el ámbito ideal para el desarrollo de </a:t>
            </a:r>
            <a:r>
              <a:rPr lang="es-ES_tradnl" i="1" dirty="0" smtClean="0"/>
              <a:t>tres </a:t>
            </a:r>
            <a:r>
              <a:rPr lang="es-ES_tradnl" i="1" dirty="0"/>
              <a:t>actitudes básicas en todo grupo social: la pertenencia, la cooperación, y la pertinencia...</a:t>
            </a:r>
            <a:r>
              <a:rPr lang="es-ES_tradnl" dirty="0"/>
              <a:t>" (Pichón Riviere y Quiroga; 1985).</a:t>
            </a:r>
            <a:endParaRPr lang="es-ES" dirty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ES_tradnl" sz="4000" dirty="0" smtClean="0"/>
              <a:t>    El </a:t>
            </a:r>
            <a:r>
              <a:rPr lang="es-ES_tradnl" sz="4000" dirty="0"/>
              <a:t>juego humano resulta de un complejo conjunto de significaciones biológicas y psicológicas subjetivas al cuál se le superpone, pero resignificándolo, un cuadro de significaciones relacionadas con el proceso de identificación intersubjetiva y social con el otro humano.</a:t>
            </a:r>
            <a:endParaRPr lang="es-ES" sz="4000" dirty="0"/>
          </a:p>
          <a:p>
            <a:endParaRPr lang="es-E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Marcador de contenid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68925"/>
          </a:xfrm>
        </p:spPr>
        <p:txBody>
          <a:bodyPr/>
          <a:lstStyle/>
          <a:p>
            <a:r>
              <a:rPr lang="es-ES_tradnl" b="1" i="1" u="sng" dirty="0"/>
              <a:t>LA SIGNIFICACIÓN BIOLÓGICA Y PSICOMOTRIZ DE LOS JUEGOS MOTORES.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Autofit/>
          </a:bodyPr>
          <a:lstStyle/>
          <a:p>
            <a:r>
              <a:rPr lang="es-ES_tradnl" sz="2800" dirty="0"/>
              <a:t>Los comportamientos lúdicos, suelen incluir una serie encadenada de reacciones motrices que ha menudo reproducen los encadenamientos propios de las demás formas de </a:t>
            </a:r>
            <a:r>
              <a:rPr lang="es-ES_tradnl" sz="2800" dirty="0" smtClean="0"/>
              <a:t>reacción…</a:t>
            </a:r>
            <a:endParaRPr lang="es-E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369729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s-ES_tradnl" b="1" i="1" dirty="0"/>
              <a:t>Mientras tanto en el niño, además de las meras reacciones, encontramos:</a:t>
            </a:r>
            <a:endParaRPr lang="es-ES" dirty="0"/>
          </a:p>
          <a:p>
            <a:pPr>
              <a:buNone/>
            </a:pPr>
            <a:r>
              <a:rPr lang="es-ES_tradnl" b="1" i="1" dirty="0"/>
              <a:t> </a:t>
            </a:r>
            <a:endParaRPr lang="es-ES" dirty="0"/>
          </a:p>
          <a:p>
            <a:pPr lvl="0" algn="just">
              <a:buFont typeface="Courier New" pitchFamily="49" charset="0"/>
              <a:buChar char="o"/>
            </a:pPr>
            <a:r>
              <a:rPr lang="es-ES_tradnl" i="1" dirty="0"/>
              <a:t>Acciones corpóreo expresivas.</a:t>
            </a:r>
            <a:endParaRPr lang="es-ES" dirty="0"/>
          </a:p>
          <a:p>
            <a:pPr lvl="0" algn="just">
              <a:buFont typeface="Courier New" pitchFamily="49" charset="0"/>
              <a:buChar char="o"/>
            </a:pPr>
            <a:r>
              <a:rPr lang="es-ES_tradnl" i="1" dirty="0"/>
              <a:t>Acciones corpóreo lúdicas.</a:t>
            </a:r>
            <a:endParaRPr lang="es-ES" dirty="0"/>
          </a:p>
          <a:p>
            <a:pPr lvl="0" algn="just">
              <a:buFont typeface="Courier New" pitchFamily="49" charset="0"/>
              <a:buChar char="o"/>
            </a:pPr>
            <a:r>
              <a:rPr lang="es-ES_tradnl" i="1" dirty="0"/>
              <a:t>Acciones corpóreo aprehensivas.</a:t>
            </a:r>
            <a:endParaRPr lang="es-ES" dirty="0"/>
          </a:p>
          <a:p>
            <a:pPr lvl="0" algn="just">
              <a:buFont typeface="Courier New" pitchFamily="49" charset="0"/>
              <a:buChar char="o"/>
            </a:pPr>
            <a:r>
              <a:rPr lang="es-ES_tradnl" i="1" dirty="0"/>
              <a:t>Acciones corpóreo deportivas.</a:t>
            </a:r>
            <a:endParaRPr lang="es-ES" dirty="0"/>
          </a:p>
          <a:p>
            <a:pPr lvl="0" algn="just">
              <a:buFont typeface="Courier New" pitchFamily="49" charset="0"/>
              <a:buChar char="o"/>
            </a:pPr>
            <a:r>
              <a:rPr lang="es-ES_tradnl" i="1" dirty="0"/>
              <a:t>Acciones corpóreo transitivas.</a:t>
            </a:r>
            <a:endParaRPr lang="es-ES" dirty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_tradnl" dirty="0" smtClean="0"/>
              <a:t>    Si </a:t>
            </a:r>
            <a:r>
              <a:rPr lang="es-ES_tradnl" dirty="0"/>
              <a:t>bien las actividades lúdicas constituyen una categoría en sí misma, es evidente que en la primera y segunda infancia, la estructura de este tipo de acciones atraviesa a los </a:t>
            </a:r>
            <a:r>
              <a:rPr lang="es-ES_tradnl" dirty="0" smtClean="0"/>
              <a:t>demás </a:t>
            </a:r>
            <a:r>
              <a:rPr lang="es-ES_tradnl" dirty="0"/>
              <a:t>tipos y que a menudo, una acción cuyo contexto de significación es, por ejemplo, la comunicación y la expresión no verbal, (una ronda), el curso de la acción deriva </a:t>
            </a:r>
            <a:r>
              <a:rPr lang="es-ES_tradnl" dirty="0" smtClean="0"/>
              <a:t>generalmente </a:t>
            </a:r>
            <a:r>
              <a:rPr lang="es-ES_tradnl" dirty="0"/>
              <a:t>hacia la improvisación y la creatividad característica de las acciones lúdicas.</a:t>
            </a:r>
            <a:endParaRPr lang="es-ES" dirty="0"/>
          </a:p>
          <a:p>
            <a:endParaRPr lang="es-E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es-ES_tradnl" sz="3600" dirty="0" smtClean="0"/>
              <a:t/>
            </a:r>
            <a:br>
              <a:rPr lang="es-ES_tradnl" sz="3600" dirty="0" smtClean="0"/>
            </a:br>
            <a:r>
              <a:rPr lang="es-ES_tradnl" sz="3600" dirty="0" smtClean="0"/>
              <a:t>Así</a:t>
            </a:r>
            <a:r>
              <a:rPr lang="es-ES_tradnl" sz="3600" dirty="0"/>
              <a:t>, diversos autores, reconocen que la significación del juego, en este plano en el niño, está asociada al hecho de que: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571744"/>
            <a:ext cx="8229600" cy="3554419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s-ES_tradnl" dirty="0"/>
              <a:t>Constituye la manifestación de un </a:t>
            </a:r>
            <a:r>
              <a:rPr lang="es-ES_tradnl" dirty="0">
                <a:solidFill>
                  <a:srgbClr val="FF0000"/>
                </a:solidFill>
              </a:rPr>
              <a:t>gasto de energía acumulada en las estructuras sensoriales y motrices. </a:t>
            </a:r>
            <a:r>
              <a:rPr lang="es-ES_tradnl" dirty="0"/>
              <a:t>Dicha energía puede ser aplicada a la obtención de fines necesarios o a ninguna finalidad "útil". El juego expresa la aplicación de esta </a:t>
            </a:r>
            <a:r>
              <a:rPr lang="es-ES_tradnl" dirty="0" smtClean="0"/>
              <a:t>energía </a:t>
            </a:r>
            <a:r>
              <a:rPr lang="es-ES_tradnl" dirty="0"/>
              <a:t>sin fines utilitarios. Su realización obedecería a la satisfacción de lo que Bühler (1924) denominó </a:t>
            </a:r>
            <a:r>
              <a:rPr lang="es-ES_tradnl" i="1" dirty="0"/>
              <a:t>placer funcional.</a:t>
            </a:r>
            <a:endParaRPr lang="es-ES" dirty="0"/>
          </a:p>
          <a:p>
            <a:pPr lvl="0"/>
            <a:r>
              <a:rPr lang="es-ES_tradnl" dirty="0">
                <a:solidFill>
                  <a:srgbClr val="FF0000"/>
                </a:solidFill>
              </a:rPr>
              <a:t>Asegura vía el ejercicio </a:t>
            </a:r>
            <a:r>
              <a:rPr lang="es-ES_tradnl" dirty="0" smtClean="0">
                <a:solidFill>
                  <a:srgbClr val="FF0000"/>
                </a:solidFill>
              </a:rPr>
              <a:t>(la </a:t>
            </a:r>
            <a:r>
              <a:rPr lang="es-ES_tradnl" dirty="0">
                <a:solidFill>
                  <a:srgbClr val="FF0000"/>
                </a:solidFill>
              </a:rPr>
              <a:t>puesta en juego), el desarrollo de las estructuras </a:t>
            </a:r>
            <a:r>
              <a:rPr lang="es-ES_tradnl" dirty="0" smtClean="0">
                <a:solidFill>
                  <a:srgbClr val="FF0000"/>
                </a:solidFill>
              </a:rPr>
              <a:t>nerviosas </a:t>
            </a:r>
            <a:r>
              <a:rPr lang="es-ES_tradnl" dirty="0">
                <a:solidFill>
                  <a:srgbClr val="FF0000"/>
                </a:solidFill>
              </a:rPr>
              <a:t>y orgánicas </a:t>
            </a:r>
            <a:r>
              <a:rPr lang="es-ES_tradnl" dirty="0"/>
              <a:t>que involucra.</a:t>
            </a:r>
            <a:endParaRPr lang="es-ES" dirty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idx="1"/>
          </p:nvPr>
        </p:nvSpPr>
        <p:spPr>
          <a:xfrm>
            <a:off x="457200" y="571500"/>
            <a:ext cx="8229600" cy="5857896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s-ES" sz="3800" i="1" dirty="0"/>
              <a:t>El ser humano nace con una dotación de recursos motrices predeterminados genéticamente: son los reflejos arcaicos. Mediante la experiencia lúdica, dichos esquemas evolucionan primero hacía la adquisición de conductas motrices habituales y repetitivas y posteriormente hacia esquemas de acción diversificados y flexibles. El modo de descubrimiento y ejercicio de dichas formas flexibles en los </a:t>
            </a:r>
            <a:r>
              <a:rPr lang="es-ES" sz="3800" b="1" i="1" dirty="0"/>
              <a:t>primeros años es el ensayo y el error</a:t>
            </a:r>
            <a:r>
              <a:rPr lang="es-ES" sz="3800" i="1" dirty="0"/>
              <a:t>. Con la experiencia acumulada durante el juego, los ensayos necesarios para encontrar una respuesta adecuada van disminuyendo progresivamente, hasta que el joven adapta más o menos inmediatamente su forma de actuar a la situación. Estamos ante el mecanismo del insight (Piaget: 1980).</a:t>
            </a:r>
            <a:endParaRPr lang="es-ES" sz="3800" dirty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/>
          <a:lstStyle/>
          <a:p>
            <a:pPr algn="ctr">
              <a:buNone/>
            </a:pPr>
            <a:r>
              <a:rPr lang="es-ES" sz="3600" i="1" dirty="0"/>
              <a:t>Mediante la actividad lúdica las estructuras nerviosas se desarrollan en el sentido de volverse cada vez más plásticas: frente a situaciones caracterizadas por una extraordinaria variabilidad, el ser humano no crea formas nuevas de comportamiento, sino que modifica y transforma los esquemas disponibles, adaptándolos a las condiciones singulares de las situaciones.</a:t>
            </a:r>
            <a:endParaRPr lang="es-ES" sz="3600" dirty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Equilibrio </a:t>
            </a:r>
            <a:r>
              <a:rPr lang="es-ES" dirty="0"/>
              <a:t>entre asimilación y acomodación.-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s-ES" dirty="0"/>
              <a:t>Cuando la complejidad de la situación está al alcance de los esquemas disponibles opera la asimilación y el niño juega, adaptando los esquemas a los detalles de "esta" situación particular.</a:t>
            </a:r>
          </a:p>
          <a:p>
            <a:pPr>
              <a:buNone/>
            </a:pPr>
            <a:r>
              <a:rPr lang="es-ES" dirty="0"/>
              <a:t> </a:t>
            </a:r>
          </a:p>
          <a:p>
            <a:pPr lvl="0"/>
            <a:r>
              <a:rPr lang="es-ES" dirty="0"/>
              <a:t>Cuando tal, complejidad no se relaciona con esquemas disponibles, el niño deja de jugar y debe realizar un esfuerzo acomodador de adquisición de nuevos esquemas, más o menos conciente, que si bien no pierde ligazón motivacional con el interés lúdico, no por ello constituye un juego.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696</Words>
  <Application>Microsoft Office PowerPoint</Application>
  <PresentationFormat>Presentación en pantalla (4:3)</PresentationFormat>
  <Paragraphs>36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la actividad lúdico-motriz en la infancia.- </vt:lpstr>
      <vt:lpstr> Diversos autores (en Méndez: 1999) han resaltado uno u otro aspecto de este fenómeno complejo que es el juego, en sus respectivas definiciones: </vt:lpstr>
      <vt:lpstr>Diapositiva 3</vt:lpstr>
      <vt:lpstr>Diapositiva 4</vt:lpstr>
      <vt:lpstr>Pichón Riviere y Ouiroga</vt:lpstr>
      <vt:lpstr>Diapositiva 6</vt:lpstr>
      <vt:lpstr>LA SIGNIFICACIÓN BIOLÓGICA Y PSICOMOTRIZ DE LOS JUEGOS MOTORES. </vt:lpstr>
      <vt:lpstr>Los comportamientos lúdicos, suelen incluir una serie encadenada de reacciones motrices que ha menudo reproducen los encadenamientos propios de las demás formas de reacción…</vt:lpstr>
      <vt:lpstr>Diapositiva 9</vt:lpstr>
      <vt:lpstr> Así, diversos autores, reconocen que la significación del juego, en este plano en el niño, está asociada al hecho de que: </vt:lpstr>
      <vt:lpstr>Diapositiva 11</vt:lpstr>
      <vt:lpstr>Diapositiva 12</vt:lpstr>
      <vt:lpstr> Equilibrio entre asimilación y acomodación.- 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actividad lúdico-motriz en la infancia.-</dc:title>
  <dc:creator>cristian</dc:creator>
  <cp:lastModifiedBy>cristian</cp:lastModifiedBy>
  <cp:revision>9</cp:revision>
  <dcterms:created xsi:type="dcterms:W3CDTF">2010-03-22T02:43:32Z</dcterms:created>
  <dcterms:modified xsi:type="dcterms:W3CDTF">2010-03-23T13:45:17Z</dcterms:modified>
</cp:coreProperties>
</file>